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6" r:id="rId5"/>
    <p:sldId id="304" r:id="rId6"/>
    <p:sldId id="257" r:id="rId7"/>
    <p:sldId id="258" r:id="rId8"/>
    <p:sldId id="262" r:id="rId9"/>
    <p:sldId id="281" r:id="rId10"/>
    <p:sldId id="292" r:id="rId11"/>
    <p:sldId id="264" r:id="rId12"/>
    <p:sldId id="305" r:id="rId13"/>
    <p:sldId id="303" r:id="rId14"/>
    <p:sldId id="269" r:id="rId15"/>
    <p:sldId id="270" r:id="rId16"/>
    <p:sldId id="286" r:id="rId17"/>
    <p:sldId id="288" r:id="rId18"/>
    <p:sldId id="273" r:id="rId19"/>
    <p:sldId id="289" r:id="rId20"/>
    <p:sldId id="291" r:id="rId21"/>
    <p:sldId id="299" r:id="rId22"/>
    <p:sldId id="293" r:id="rId23"/>
    <p:sldId id="274" r:id="rId24"/>
    <p:sldId id="302" r:id="rId25"/>
    <p:sldId id="278" r:id="rId26"/>
    <p:sldId id="280" r:id="rId27"/>
    <p:sldId id="290" r:id="rId28"/>
    <p:sldId id="261" r:id="rId29"/>
    <p:sldId id="295" r:id="rId30"/>
    <p:sldId id="296" r:id="rId31"/>
    <p:sldId id="297" r:id="rId32"/>
    <p:sldId id="298" r:id="rId33"/>
    <p:sldId id="300" r:id="rId34"/>
    <p:sldId id="301" r:id="rId35"/>
    <p:sldId id="294" r:id="rId36"/>
    <p:sldId id="279" r:id="rId37"/>
    <p:sldId id="263" r:id="rId38"/>
    <p:sldId id="282" r:id="rId39"/>
    <p:sldId id="283" r:id="rId40"/>
    <p:sldId id="284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0B982-3490-4A2D-96D3-344771B379FB}" v="35" dt="2023-06-07T09:26:41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4806" autoAdjust="0"/>
  </p:normalViewPr>
  <p:slideViewPr>
    <p:cSldViewPr snapToGrid="0">
      <p:cViewPr varScale="1">
        <p:scale>
          <a:sx n="138" d="100"/>
          <a:sy n="138" d="100"/>
        </p:scale>
        <p:origin x="103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87F4B-1CE0-47C8-A5F1-2CF134C31C3F}" type="datetimeFigureOut">
              <a:rPr lang="en-GB" smtClean="0"/>
              <a:t>25/06/2023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549F4-5E5D-4B02-9D96-232E5AA139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290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51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practice this means that we need to get the plane in 3D corresponding to the line (black line), and the 3D coordinates of the silhouette, which is a line in 3D(blue line)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21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order to solve this we made some necessary simplifications to the problem. </a:t>
            </a:r>
          </a:p>
          <a:p>
            <a:r>
              <a:rPr lang="en-GB" dirty="0"/>
              <a:t>-First we assume the drawn line is represented by a set of points in 3D space, instead of a plane, or some more complex mathematical representation(spline)</a:t>
            </a:r>
          </a:p>
          <a:p>
            <a:r>
              <a:rPr lang="en-GB" dirty="0"/>
              <a:t>-This line and the silhouette are on a constant </a:t>
            </a:r>
            <a:r>
              <a:rPr lang="en-GB" dirty="0" err="1"/>
              <a:t>yz</a:t>
            </a:r>
            <a:r>
              <a:rPr lang="en-GB" dirty="0"/>
              <a:t> plane, defined by some constant x. This allows us to have the silhouette represented by the same vertices </a:t>
            </a:r>
          </a:p>
          <a:p>
            <a:r>
              <a:rPr lang="en-GB" dirty="0"/>
              <a:t>-The term to minimize is now a sum over distances instead of an integral(area)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092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need drawn line in object space, but we only have </a:t>
            </a:r>
            <a:r>
              <a:rPr lang="en-GB" dirty="0" err="1"/>
              <a:t>uv</a:t>
            </a:r>
            <a:r>
              <a:rPr lang="en-GB" dirty="0"/>
              <a:t> coordinates of the pixels drawn on the screen. To solve this we need to </a:t>
            </a:r>
            <a:r>
              <a:rPr lang="en-GB" dirty="0" err="1"/>
              <a:t>backproject</a:t>
            </a:r>
            <a:r>
              <a:rPr lang="en-GB" dirty="0"/>
              <a:t> the </a:t>
            </a:r>
            <a:r>
              <a:rPr lang="en-GB" dirty="0" err="1"/>
              <a:t>uv</a:t>
            </a:r>
            <a:r>
              <a:rPr lang="en-GB" dirty="0"/>
              <a:t> coordinates into 3D.</a:t>
            </a:r>
          </a:p>
          <a:p>
            <a:r>
              <a:rPr lang="en-GB" dirty="0"/>
              <a:t>Since we know the transformation matrices that get applied in the graphics pipeline(Cube), we can reverse the process.</a:t>
            </a:r>
          </a:p>
          <a:p>
            <a:r>
              <a:rPr lang="en-GB" dirty="0"/>
              <a:t>To get a 3D point of a 2D point, we first set two points in the </a:t>
            </a:r>
            <a:r>
              <a:rPr lang="en-GB" dirty="0" err="1"/>
              <a:t>Cubus</a:t>
            </a:r>
            <a:r>
              <a:rPr lang="en-GB" dirty="0"/>
              <a:t>, one on the near plane, one on the far plane, both with the (</a:t>
            </a:r>
            <a:r>
              <a:rPr lang="en-GB" dirty="0" err="1"/>
              <a:t>x,y</a:t>
            </a:r>
            <a:r>
              <a:rPr lang="en-GB" dirty="0"/>
              <a:t>) coordinates of the point in the image.</a:t>
            </a:r>
          </a:p>
          <a:p>
            <a:r>
              <a:rPr lang="en-GB" dirty="0"/>
              <a:t>We then apply the inversed transformation matrix to both points and get the points in object space. We can then draw a line connecting the two points. </a:t>
            </a:r>
          </a:p>
          <a:p>
            <a:r>
              <a:rPr lang="en-GB" dirty="0"/>
              <a:t>When we intersect this line with the constant </a:t>
            </a:r>
            <a:r>
              <a:rPr lang="en-GB" dirty="0" err="1"/>
              <a:t>yz</a:t>
            </a:r>
            <a:r>
              <a:rPr lang="en-GB" dirty="0"/>
              <a:t> plane we get the desired 3D point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957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visualize this on the model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198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minimize this sum of distances we chose the newton method.</a:t>
            </a:r>
          </a:p>
          <a:p>
            <a:r>
              <a:rPr lang="en-GB" dirty="0"/>
              <a:t>We needed to derive the loss function.</a:t>
            </a:r>
          </a:p>
          <a:p>
            <a:r>
              <a:rPr lang="en-GB" dirty="0"/>
              <a:t>Since no loss of zero, we stop after a fixed amount of iterations.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425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the final functionality we want to give the user we want to compare the models side by side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191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conclusion </a:t>
            </a:r>
          </a:p>
          <a:p>
            <a:r>
              <a:rPr lang="en-GB" dirty="0"/>
              <a:t>-achieved goals</a:t>
            </a:r>
          </a:p>
          <a:p>
            <a:r>
              <a:rPr lang="en-GB" dirty="0"/>
              <a:t>Limitations:</a:t>
            </a:r>
          </a:p>
          <a:p>
            <a:r>
              <a:rPr lang="en-GB" dirty="0"/>
              <a:t>-correction UI from 2 angles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581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that the drawn line is a set of points and the silhouette is a set of points we need to calculate a distance, which we can minimize.</a:t>
            </a:r>
          </a:p>
          <a:p>
            <a:r>
              <a:rPr lang="en-GB" dirty="0"/>
              <a:t>We do this by calculating for each vertex on the silhouette the closest distance to a vertex on the drawn line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956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data acquisition we have three steps</a:t>
            </a:r>
          </a:p>
          <a:p>
            <a:r>
              <a:rPr lang="en-GB" dirty="0"/>
              <a:t>-Take images of patient</a:t>
            </a:r>
          </a:p>
          <a:p>
            <a:r>
              <a:rPr lang="en-GB" dirty="0"/>
              <a:t>-somehow process into 3D representation</a:t>
            </a:r>
          </a:p>
          <a:p>
            <a:r>
              <a:rPr lang="en-GB" dirty="0"/>
              <a:t>-get 3D model, with vert, faces, etc</a:t>
            </a:r>
          </a:p>
          <a:p>
            <a:endParaRPr lang="en-GB" dirty="0"/>
          </a:p>
          <a:p>
            <a:r>
              <a:rPr lang="en-GB" dirty="0"/>
              <a:t>Lets take a look at how to get the patient’s images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924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 at pipeline, we now have the patient data, we need to get a 3D representation, lets take look at our solution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79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application provide user with these 3 functionalities</a:t>
            </a:r>
          </a:p>
          <a:p>
            <a:r>
              <a:rPr lang="en-GB" dirty="0"/>
              <a:t>Scan, get patient data</a:t>
            </a:r>
          </a:p>
          <a:p>
            <a:r>
              <a:rPr lang="en-GB" dirty="0"/>
              <a:t>Modify and compare require visualization of 3d model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18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now offloaded the task of processing the images to 3D representation, and introduced communication with our server</a:t>
            </a:r>
          </a:p>
          <a:p>
            <a:r>
              <a:rPr lang="en-GB" dirty="0"/>
              <a:t>In a last step we take a look at our 3D model.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19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Wavefront </a:t>
            </a:r>
            <a:r>
              <a:rPr lang="en-GB" dirty="0" err="1"/>
              <a:t>obj</a:t>
            </a:r>
            <a:r>
              <a:rPr lang="en-GB" dirty="0"/>
              <a:t> format. Consists of .</a:t>
            </a:r>
            <a:r>
              <a:rPr lang="en-GB" dirty="0" err="1"/>
              <a:t>obj</a:t>
            </a:r>
            <a:r>
              <a:rPr lang="en-GB" dirty="0"/>
              <a:t>, .</a:t>
            </a:r>
            <a:r>
              <a:rPr lang="en-GB" dirty="0" err="1"/>
              <a:t>mtl</a:t>
            </a:r>
            <a:r>
              <a:rPr lang="en-GB" dirty="0"/>
              <a:t>, texture</a:t>
            </a:r>
          </a:p>
          <a:p>
            <a:r>
              <a:rPr lang="en-GB" dirty="0"/>
              <a:t>3354 vertices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94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PCA allows us to represent model with 30 numbers. By changing these numbers we can change the model, simplifying the model modification, while keeping the original torso shape</a:t>
            </a:r>
          </a:p>
          <a:p>
            <a:r>
              <a:rPr lang="en-GB" dirty="0"/>
              <a:t>Lets take a look at the interesting principal component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67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Two options</a:t>
            </a:r>
          </a:p>
          <a:p>
            <a:r>
              <a:rPr lang="en-GB" dirty="0"/>
              <a:t>-camera widget for live usage, imagine doctor</a:t>
            </a:r>
          </a:p>
          <a:p>
            <a:r>
              <a:rPr lang="en-GB" dirty="0"/>
              <a:t>-upload for machines without camera, bad lightning, etc</a:t>
            </a:r>
          </a:p>
          <a:p>
            <a:r>
              <a:rPr lang="en-GB" dirty="0"/>
              <a:t>In web: limitation not simply access devices memory, extra conversion into BLOB(Binary Large Object), represents file-like object, immutable, raw data, often used in </a:t>
            </a:r>
            <a:r>
              <a:rPr lang="en-GB" dirty="0" err="1"/>
              <a:t>webdeveloppment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282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to protect our method, so someone else can’t simply copy it. </a:t>
            </a:r>
          </a:p>
          <a:p>
            <a:r>
              <a:rPr lang="en-GB" dirty="0"/>
              <a:t>Decided to perform this task on server owned by </a:t>
            </a:r>
            <a:r>
              <a:rPr lang="en-GB" dirty="0" err="1"/>
              <a:t>arbrea</a:t>
            </a:r>
            <a:r>
              <a:rPr lang="en-GB" dirty="0"/>
              <a:t>. Simple server that gets sent 3 images, and distance between the nipples, runs the pipeline, and then returns the 3D object. </a:t>
            </a:r>
          </a:p>
          <a:p>
            <a:r>
              <a:rPr lang="en-GB" dirty="0"/>
              <a:t>Decided to do in python.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1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-For displaying adapted flutter cube package from pub, the package manager of flutter. Widget used to display </a:t>
            </a:r>
            <a:r>
              <a:rPr lang="en-GB" dirty="0" err="1"/>
              <a:t>obj</a:t>
            </a:r>
            <a:r>
              <a:rPr lang="en-GB" dirty="0"/>
              <a:t> files.</a:t>
            </a:r>
          </a:p>
          <a:p>
            <a:r>
              <a:rPr lang="en-GB" dirty="0"/>
              <a:t>-Standard graphics pipeline</a:t>
            </a:r>
          </a:p>
          <a:p>
            <a:r>
              <a:rPr lang="en-GB" dirty="0"/>
              <a:t>-Uses </a:t>
            </a:r>
            <a:r>
              <a:rPr lang="en-GB" dirty="0" err="1"/>
              <a:t>obj</a:t>
            </a:r>
            <a:r>
              <a:rPr lang="en-GB" dirty="0"/>
              <a:t> representation, we directly read them into cube after receiving them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016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having the data made available, we now want to present the user with two methods to change and visualize the 3D model, to “simulate” a surgical procedure</a:t>
            </a:r>
          </a:p>
          <a:p>
            <a:r>
              <a:rPr lang="en-GB" dirty="0"/>
              <a:t>-first method PCA, resulting in model change through sliders</a:t>
            </a:r>
          </a:p>
          <a:p>
            <a:r>
              <a:rPr lang="en-GB" dirty="0"/>
              <a:t>-second method correction UI, resulting in an automated, adaptive selection of the PCA parameters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15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fit PCA and </a:t>
            </a:r>
            <a:r>
              <a:rPr lang="en-GB" dirty="0" err="1"/>
              <a:t>analyze</a:t>
            </a:r>
            <a:r>
              <a:rPr lang="en-GB" dirty="0"/>
              <a:t> data we decided to use Python, together with libraries like SciPy. Because in the end it is matrix multiplication the transfer to flutter is straight forward.</a:t>
            </a:r>
          </a:p>
          <a:p>
            <a:r>
              <a:rPr lang="en-GB" dirty="0"/>
              <a:t>Dataset of 266 torso models, provided</a:t>
            </a:r>
          </a:p>
          <a:p>
            <a:r>
              <a:rPr lang="en-GB" dirty="0"/>
              <a:t>Related Work </a:t>
            </a:r>
            <a:r>
              <a:rPr lang="en-GB" dirty="0" err="1"/>
              <a:t>Arbrea</a:t>
            </a:r>
            <a:r>
              <a:rPr lang="en-GB" dirty="0"/>
              <a:t> Labs and </a:t>
            </a:r>
            <a:r>
              <a:rPr lang="en-US" dirty="0"/>
              <a:t>APPLICATIONS OF 3D PCA METHOD FOR EXTRACTION OF MEAN SHAPE AND GEOMETRICAL FEATURES OF BIOLOGICAL OBJECTS SET 2008 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06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our application we can now change the principal components to plus/minus 3 standard deviations, which captures 99.73% of all shapes</a:t>
            </a:r>
          </a:p>
          <a:p>
            <a:r>
              <a:rPr lang="en-GB" dirty="0"/>
              <a:t>Since principal components also affect torso, not only breast, we only change the breast area, interpolating at the </a:t>
            </a:r>
            <a:r>
              <a:rPr lang="en-GB" dirty="0" err="1"/>
              <a:t>boundarys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78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our correction UI we want to do as the picture describes: draw line on screen, then let the software adjust the PCA parameters so the breast silhouette aligns with the line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549F4-5E5D-4B02-9D96-232E5AA1393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41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BC0FB-DC71-1687-95FD-71F56948D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42308B-873D-4680-DA11-5A8322804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FA0A080-7E7A-FD90-935B-2FFC3D344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Datumsplatzhalter 9">
            <a:extLst>
              <a:ext uri="{FF2B5EF4-FFF2-40B4-BE49-F238E27FC236}">
                <a16:creationId xmlns:a16="http://schemas.microsoft.com/office/drawing/2014/main" id="{C6795148-3213-15CA-6186-64B9B5915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5CF13-E20F-418C-8DD8-8E3A28C3F265}" type="datetime1">
              <a:rPr lang="en-GB" smtClean="0"/>
              <a:t>25/06/2023</a:t>
            </a:fld>
            <a:endParaRPr lang="en-GB"/>
          </a:p>
        </p:txBody>
      </p:sp>
      <p:sp>
        <p:nvSpPr>
          <p:cNvPr id="9" name="Fußzeilenplatzhalter 10">
            <a:extLst>
              <a:ext uri="{FF2B5EF4-FFF2-40B4-BE49-F238E27FC236}">
                <a16:creationId xmlns:a16="http://schemas.microsoft.com/office/drawing/2014/main" id="{9674D420-A371-4E78-F44E-A27B38D0B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30658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35817-FFBE-1274-40AF-31DDF460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7C0F76-382D-2C48-BB0B-62C321AA8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1010B93-FD50-9C6D-541E-360BE086D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1" name="Datumsplatzhalter 9">
            <a:extLst>
              <a:ext uri="{FF2B5EF4-FFF2-40B4-BE49-F238E27FC236}">
                <a16:creationId xmlns:a16="http://schemas.microsoft.com/office/drawing/2014/main" id="{BC53FF53-FA7F-6E10-96C5-62A6A6133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CD4D4-3706-4860-A549-C5F310BB6828}" type="datetime1">
              <a:rPr lang="en-GB" smtClean="0"/>
              <a:t>25/06/2023</a:t>
            </a:fld>
            <a:endParaRPr lang="en-GB"/>
          </a:p>
        </p:txBody>
      </p:sp>
      <p:sp>
        <p:nvSpPr>
          <p:cNvPr id="12" name="Fußzeilenplatzhalter 10">
            <a:extLst>
              <a:ext uri="{FF2B5EF4-FFF2-40B4-BE49-F238E27FC236}">
                <a16:creationId xmlns:a16="http://schemas.microsoft.com/office/drawing/2014/main" id="{144A41C1-4366-E46F-5740-E76F87B1D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204670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92027C-B919-99C1-DD3D-9E82A4E4F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3C317A-22CD-14A8-32C7-10AD9A360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D42C21-2478-1BB2-C90E-C761904E2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Datumsplatzhalter 9">
            <a:extLst>
              <a:ext uri="{FF2B5EF4-FFF2-40B4-BE49-F238E27FC236}">
                <a16:creationId xmlns:a16="http://schemas.microsoft.com/office/drawing/2014/main" id="{D7443BEC-46B3-0016-60A5-86472E32E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8DA5-A738-4EB7-BAA0-CF5200660DB4}" type="datetime1">
              <a:rPr lang="en-GB" smtClean="0"/>
              <a:t>25/06/2023</a:t>
            </a:fld>
            <a:endParaRPr lang="en-GB"/>
          </a:p>
        </p:txBody>
      </p:sp>
      <p:sp>
        <p:nvSpPr>
          <p:cNvPr id="9" name="Fußzeilenplatzhalter 10">
            <a:extLst>
              <a:ext uri="{FF2B5EF4-FFF2-40B4-BE49-F238E27FC236}">
                <a16:creationId xmlns:a16="http://schemas.microsoft.com/office/drawing/2014/main" id="{CD9182A4-FC65-8A13-3FBB-F2CA941AB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226446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5158B-BD63-EE9B-830C-CB6121A0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4D53-E2A5-F04B-BCCA-3581C90EF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DE07B2B-4667-2DB6-9E68-E01DF5017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70944"/>
            <a:ext cx="636849" cy="453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8" name="Datumsplatzhalter 9">
            <a:extLst>
              <a:ext uri="{FF2B5EF4-FFF2-40B4-BE49-F238E27FC236}">
                <a16:creationId xmlns:a16="http://schemas.microsoft.com/office/drawing/2014/main" id="{79B4F799-8D31-CD07-7FD3-D8F251D3E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F9F12-0F33-4B8D-9FFA-EE3A9150C701}" type="datetime1">
              <a:rPr lang="en-GB" smtClean="0"/>
              <a:t>25/06/2023</a:t>
            </a:fld>
            <a:endParaRPr lang="en-GB"/>
          </a:p>
        </p:txBody>
      </p:sp>
      <p:sp>
        <p:nvSpPr>
          <p:cNvPr id="9" name="Fußzeilenplatzhalter 10">
            <a:extLst>
              <a:ext uri="{FF2B5EF4-FFF2-40B4-BE49-F238E27FC236}">
                <a16:creationId xmlns:a16="http://schemas.microsoft.com/office/drawing/2014/main" id="{A7450C62-526E-5657-ADAF-D29773ECB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358690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D0819-FBE2-F453-E8D4-08F28F04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68EE14-1761-2395-6323-7476EE37B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186DAB9-187D-BF23-1B22-A8D5F770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Datumsplatzhalter 9">
            <a:extLst>
              <a:ext uri="{FF2B5EF4-FFF2-40B4-BE49-F238E27FC236}">
                <a16:creationId xmlns:a16="http://schemas.microsoft.com/office/drawing/2014/main" id="{9689573B-B102-1F6F-92E3-E2DFDCCC6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CB695-624D-4FEE-85F1-B707F3FF831E}" type="datetime1">
              <a:rPr lang="en-GB" smtClean="0"/>
              <a:t>25/06/2023</a:t>
            </a:fld>
            <a:endParaRPr lang="en-GB"/>
          </a:p>
        </p:txBody>
      </p:sp>
      <p:sp>
        <p:nvSpPr>
          <p:cNvPr id="9" name="Fußzeilenplatzhalter 10">
            <a:extLst>
              <a:ext uri="{FF2B5EF4-FFF2-40B4-BE49-F238E27FC236}">
                <a16:creationId xmlns:a16="http://schemas.microsoft.com/office/drawing/2014/main" id="{C1B4D0EF-0998-9757-6CFD-2BEBB52FB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362772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D26F3-A075-888E-5566-6E6189BE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D4215C-ADEE-44DC-D500-75671F174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C00BD9-4455-55A9-BC45-8F174D235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D44FB23E-E7A5-53DC-340C-3BD69E5AF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Datumsplatzhalter 9">
            <a:extLst>
              <a:ext uri="{FF2B5EF4-FFF2-40B4-BE49-F238E27FC236}">
                <a16:creationId xmlns:a16="http://schemas.microsoft.com/office/drawing/2014/main" id="{1A304A3B-AF8A-62F8-4774-2A7207D5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78C01-4DAE-4265-8CAE-C6F0BA07EBBF}" type="datetime1">
              <a:rPr lang="en-GB" smtClean="0"/>
              <a:t>25/06/2023</a:t>
            </a:fld>
            <a:endParaRPr lang="en-GB"/>
          </a:p>
        </p:txBody>
      </p:sp>
      <p:sp>
        <p:nvSpPr>
          <p:cNvPr id="10" name="Fußzeilenplatzhalter 10">
            <a:extLst>
              <a:ext uri="{FF2B5EF4-FFF2-40B4-BE49-F238E27FC236}">
                <a16:creationId xmlns:a16="http://schemas.microsoft.com/office/drawing/2014/main" id="{BFBDD5EA-E9B3-5A71-8B7E-46C9DB52A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378730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241AE-83BB-6758-9085-3853787E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4B7771-D060-85E3-AF36-272ED3927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2D3472-30D4-3405-C715-F39718084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63BCF7-23C0-CC4C-86B6-BCC298933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BBE2A2-C0FC-8FE0-BDA0-976EADB4DF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B3D8AEC0-747B-DF32-A504-A2621946B8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1" name="Datumsplatzhalter 9">
            <a:extLst>
              <a:ext uri="{FF2B5EF4-FFF2-40B4-BE49-F238E27FC236}">
                <a16:creationId xmlns:a16="http://schemas.microsoft.com/office/drawing/2014/main" id="{8CB61B9E-555F-77BF-2A1C-24816109B8F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247B1-E592-4F5E-BD07-6A1A0EA3EE25}" type="datetime1">
              <a:rPr lang="en-GB" smtClean="0"/>
              <a:t>25/06/2023</a:t>
            </a:fld>
            <a:endParaRPr lang="en-GB"/>
          </a:p>
        </p:txBody>
      </p:sp>
      <p:sp>
        <p:nvSpPr>
          <p:cNvPr id="12" name="Fußzeilenplatzhalter 10">
            <a:extLst>
              <a:ext uri="{FF2B5EF4-FFF2-40B4-BE49-F238E27FC236}">
                <a16:creationId xmlns:a16="http://schemas.microsoft.com/office/drawing/2014/main" id="{05CF51C0-60E4-3720-85B0-037BC1AD2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121694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7B976-758E-9997-0671-AAD36F22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B2BB5C-9574-8B01-3712-ABD9A0180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Datumsplatzhalter 9">
            <a:extLst>
              <a:ext uri="{FF2B5EF4-FFF2-40B4-BE49-F238E27FC236}">
                <a16:creationId xmlns:a16="http://schemas.microsoft.com/office/drawing/2014/main" id="{FCB6BCB9-870E-A6AF-182C-BCD51EDDA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0AAEC-0C91-498B-B00A-ADBE310777EC}" type="datetime1">
              <a:rPr lang="en-GB" smtClean="0"/>
              <a:t>25/06/2023</a:t>
            </a:fld>
            <a:endParaRPr lang="en-GB"/>
          </a:p>
        </p:txBody>
      </p:sp>
      <p:sp>
        <p:nvSpPr>
          <p:cNvPr id="8" name="Fußzeilenplatzhalter 10">
            <a:extLst>
              <a:ext uri="{FF2B5EF4-FFF2-40B4-BE49-F238E27FC236}">
                <a16:creationId xmlns:a16="http://schemas.microsoft.com/office/drawing/2014/main" id="{A3964693-DE68-2DBF-91D4-C488919A4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2310116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31DA6F2-DF4F-E793-6C6C-0D0C44EB8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6" name="Datumsplatzhalter 9">
            <a:extLst>
              <a:ext uri="{FF2B5EF4-FFF2-40B4-BE49-F238E27FC236}">
                <a16:creationId xmlns:a16="http://schemas.microsoft.com/office/drawing/2014/main" id="{36F23CA7-E6D9-1A54-CF99-C60D07F42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BBE78-4687-4B1D-B4FF-11F120909E4A}" type="datetime1">
              <a:rPr lang="en-GB" smtClean="0"/>
              <a:t>25/06/2023</a:t>
            </a:fld>
            <a:endParaRPr lang="en-GB"/>
          </a:p>
        </p:txBody>
      </p:sp>
      <p:sp>
        <p:nvSpPr>
          <p:cNvPr id="7" name="Fußzeilenplatzhalter 10">
            <a:extLst>
              <a:ext uri="{FF2B5EF4-FFF2-40B4-BE49-F238E27FC236}">
                <a16:creationId xmlns:a16="http://schemas.microsoft.com/office/drawing/2014/main" id="{EDBB63C5-F1CF-9360-74B4-9343A19CA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1385705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25F2C-FDCD-8CF8-660F-4938C7CA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6E97DC-BB2E-F47E-B556-6CC99551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34D25E-AEC9-3236-8FC9-C3398A498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6D8485D-0CFB-46C8-DC1E-92EFA9CC7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Datumsplatzhalter 9">
            <a:extLst>
              <a:ext uri="{FF2B5EF4-FFF2-40B4-BE49-F238E27FC236}">
                <a16:creationId xmlns:a16="http://schemas.microsoft.com/office/drawing/2014/main" id="{328F7FC7-0055-8C13-64BC-608D535F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A5637-7C6E-4D4B-9FB7-715400602444}" type="datetime1">
              <a:rPr lang="en-GB" smtClean="0"/>
              <a:t>25/06/2023</a:t>
            </a:fld>
            <a:endParaRPr lang="en-GB"/>
          </a:p>
        </p:txBody>
      </p:sp>
      <p:sp>
        <p:nvSpPr>
          <p:cNvPr id="10" name="Fußzeilenplatzhalter 10">
            <a:extLst>
              <a:ext uri="{FF2B5EF4-FFF2-40B4-BE49-F238E27FC236}">
                <a16:creationId xmlns:a16="http://schemas.microsoft.com/office/drawing/2014/main" id="{F39E4B81-D524-5322-99E4-949225B1E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318629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EF640-BEF5-2DDB-CF0C-AC6D511E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3E6D3A9-9054-61D1-3911-166818D48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FCC833-AB70-91E8-B384-05F12C43F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51BE530-BF60-40A5-BF4A-A475ACC25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Datumsplatzhalter 9">
            <a:extLst>
              <a:ext uri="{FF2B5EF4-FFF2-40B4-BE49-F238E27FC236}">
                <a16:creationId xmlns:a16="http://schemas.microsoft.com/office/drawing/2014/main" id="{8374A705-F34D-64F0-BD0D-D9DA1357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7315B-69A7-468B-8CBB-B0E641E7DC12}" type="datetime1">
              <a:rPr lang="en-GB" smtClean="0"/>
              <a:t>25/06/2023</a:t>
            </a:fld>
            <a:endParaRPr lang="en-GB"/>
          </a:p>
        </p:txBody>
      </p:sp>
      <p:sp>
        <p:nvSpPr>
          <p:cNvPr id="10" name="Fußzeilenplatzhalter 10">
            <a:extLst>
              <a:ext uri="{FF2B5EF4-FFF2-40B4-BE49-F238E27FC236}">
                <a16:creationId xmlns:a16="http://schemas.microsoft.com/office/drawing/2014/main" id="{E9B53587-B8DB-79E5-3364-C666D80F3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281119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A9F3A7E-CD93-CA09-C65B-7983D008A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2A77C-3BB6-4443-AB2F-B2D0E06C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EA5EBC-B455-F880-342C-31ED104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D8FE0E-0240-592B-39E7-970849266E2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7137" y="6394912"/>
            <a:ext cx="1765565" cy="28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A5647EB-A9AC-FBC3-BA9E-D1EFE0926D6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5281620" y="6270189"/>
            <a:ext cx="1628759" cy="537441"/>
          </a:xfrm>
          <a:prstGeom prst="rect">
            <a:avLst/>
          </a:prstGeom>
        </p:spPr>
      </p:pic>
      <p:pic>
        <p:nvPicPr>
          <p:cNvPr id="9" name="Grafik 8" descr="Ein Bild, das Schrift, Grafiken, Grafikdesign, Design enthält.&#10;&#10;Automatisch generierte Beschreibung">
            <a:extLst>
              <a:ext uri="{FF2B5EF4-FFF2-40B4-BE49-F238E27FC236}">
                <a16:creationId xmlns:a16="http://schemas.microsoft.com/office/drawing/2014/main" id="{832B58A3-748C-0CE4-CB65-50B0D5E4E1D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55" y="6122502"/>
            <a:ext cx="2220845" cy="832817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C0ADB267-6AF1-03A4-F989-419A0A562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969D4-19B9-44B7-9969-5D40735362EB}" type="datetime1">
              <a:rPr lang="en-GB" smtClean="0"/>
              <a:t>25/06/2023</a:t>
            </a:fld>
            <a:endParaRPr lang="en-GB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6BC1ACA-9154-FAFF-60DD-68B8C7C2C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426513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3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2.gif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5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5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825F4-4453-6DCD-F483-7B9C48D13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922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/>
              <a:t>Cross-platform Real-time Visualization and Editing Interface of Breast 3D meshes</a:t>
            </a:r>
            <a:endParaRPr lang="en-GB" dirty="0"/>
          </a:p>
        </p:txBody>
      </p:sp>
      <p:pic>
        <p:nvPicPr>
          <p:cNvPr id="5" name="Grafik 4" descr="Ein Bild, das Mod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746B24EB-DA1C-93A3-0EC2-CCF4F58FC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53" y="2660575"/>
            <a:ext cx="7113494" cy="353898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F0355E-6FDE-8CEA-DD00-6D89C9F68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647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EC22C-7463-C67D-4D5D-AF7D77D9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PCA Parameters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EE0ACF-DBF6-840C-0AE0-774380DC7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D4462E-4D5D-9CA3-B389-F0084CCD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5" y="365125"/>
            <a:ext cx="6580909" cy="658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6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5C82F42-7BB4-54E3-ED2E-96F496BD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39" y="416857"/>
            <a:ext cx="4313665" cy="527797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6E2438C-3186-BE2C-45E6-DD91DC7EC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122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C76E3-A82D-8EF1-1E09-33464D33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Correction UI</a:t>
            </a:r>
          </a:p>
        </p:txBody>
      </p:sp>
      <p:pic>
        <p:nvPicPr>
          <p:cNvPr id="5" name="Grafik 4" descr="Ein Bild, das Mod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5123CC5-8B3B-FA62-4877-995812C53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209" y="1690688"/>
            <a:ext cx="7113494" cy="353898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D6A8CF-831F-CCE5-CDBD-FFE8DF1E9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13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4A6A392-1E4E-3CDB-AF47-10F6DE174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4" b="31525"/>
          <a:stretch/>
        </p:blipFill>
        <p:spPr>
          <a:xfrm>
            <a:off x="2332037" y="1270000"/>
            <a:ext cx="7527926" cy="3600000"/>
          </a:xfrm>
          <a:prstGeom prst="rect">
            <a:avLst/>
          </a:prstGeom>
        </p:spPr>
      </p:pic>
      <p:pic>
        <p:nvPicPr>
          <p:cNvPr id="2" name="Inhaltsplatzhalter 4">
            <a:extLst>
              <a:ext uri="{FF2B5EF4-FFF2-40B4-BE49-F238E27FC236}">
                <a16:creationId xmlns:a16="http://schemas.microsoft.com/office/drawing/2014/main" id="{B05F291E-395B-800D-F4D4-FECC2A375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9" b="31512"/>
          <a:stretch/>
        </p:blipFill>
        <p:spPr>
          <a:xfrm>
            <a:off x="2332200" y="1250950"/>
            <a:ext cx="7527600" cy="361986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4A46D0-2E67-1C5A-5CD0-A3413732A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77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3016A-FF24-7E18-4B19-0C0C5ED8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BED3D-B3A8-9CDE-AD8C-3C09C1B9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Line =&gt; set of points</a:t>
            </a:r>
          </a:p>
          <a:p>
            <a:r>
              <a:rPr lang="en-GB" dirty="0"/>
              <a:t>Silhouette and line on constant </a:t>
            </a:r>
            <a:r>
              <a:rPr lang="en-GB" dirty="0" err="1"/>
              <a:t>yz</a:t>
            </a:r>
            <a:r>
              <a:rPr lang="en-GB" dirty="0"/>
              <a:t>-plane</a:t>
            </a:r>
          </a:p>
          <a:p>
            <a:pPr marL="0" indent="0">
              <a:buNone/>
            </a:pPr>
            <a:r>
              <a:rPr lang="en-GB" dirty="0"/>
              <a:t>	=&gt; silhouette consists of same vertices</a:t>
            </a:r>
          </a:p>
          <a:p>
            <a:r>
              <a:rPr lang="en-GB" dirty="0"/>
              <a:t>Integral =&gt; sum over distances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0FABAD-7435-9174-D58A-6D33FE2DA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8958" y="958056"/>
            <a:ext cx="3884842" cy="38989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4480CB-E737-B8D1-74C4-8F45E750C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9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EA7EB-EEA5-AF98-2F8A-F8FF8A72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Projection</a:t>
            </a:r>
          </a:p>
        </p:txBody>
      </p:sp>
      <p:pic>
        <p:nvPicPr>
          <p:cNvPr id="5" name="Grafik 4" descr="Ein Bild, das Reihe, Diagramm, Steigung, Design enthält.&#10;&#10;Automatisch generierte Beschreibung">
            <a:extLst>
              <a:ext uri="{FF2B5EF4-FFF2-40B4-BE49-F238E27FC236}">
                <a16:creationId xmlns:a16="http://schemas.microsoft.com/office/drawing/2014/main" id="{55A23656-A44E-779B-14DA-FD67EE9B7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541" y="2925694"/>
            <a:ext cx="4260476" cy="199532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34F8028-812E-5B77-0E80-BA0A348C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832" y="2446428"/>
            <a:ext cx="3015119" cy="2953854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FBA3C42-5C04-3721-4BA8-100FE3C8D711}"/>
              </a:ext>
            </a:extLst>
          </p:cNvPr>
          <p:cNvCxnSpPr>
            <a:cxnSpLocks/>
          </p:cNvCxnSpPr>
          <p:nvPr/>
        </p:nvCxnSpPr>
        <p:spPr>
          <a:xfrm flipV="1">
            <a:off x="2541247" y="3865417"/>
            <a:ext cx="465614" cy="33405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8A3BAA7-BE4C-FD64-AE15-7775AC3BCA80}"/>
              </a:ext>
            </a:extLst>
          </p:cNvPr>
          <p:cNvCxnSpPr>
            <a:cxnSpLocks/>
          </p:cNvCxnSpPr>
          <p:nvPr/>
        </p:nvCxnSpPr>
        <p:spPr>
          <a:xfrm flipV="1">
            <a:off x="9005454" y="3512127"/>
            <a:ext cx="2092037" cy="70658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A710A944-72A0-14A1-B43D-8873FAF99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65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F624F-99A8-60AA-52D4-FF263756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Projection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7426D4-0DF5-6286-7A3F-EC24C9B09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2862"/>
          <a:stretch/>
        </p:blipFill>
        <p:spPr>
          <a:xfrm>
            <a:off x="2122714" y="1288601"/>
            <a:ext cx="7946572" cy="490240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BE16CE-13DE-C922-1C57-44C6138C5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80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97F1AF-3548-9BA4-9A74-4A427879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Minimization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8F73A-982F-EF0B-ABE9-E78C78541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17</a:t>
            </a:fld>
            <a:endParaRPr lang="en-GB" dirty="0"/>
          </a:p>
        </p:txBody>
      </p:sp>
      <p:pic>
        <p:nvPicPr>
          <p:cNvPr id="7" name="Grafik 6" descr="Ein Bild, das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0E6D8A4-1EF6-79FC-C045-42DE3704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81" y="1354486"/>
            <a:ext cx="3532238" cy="48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B9CE5-AD6B-2407-201A-F5C6BAC1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Methods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08B4A-7326-0B89-9009-B8EDFD768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Quasi Newton (L-BFGS-B)</a:t>
            </a:r>
          </a:p>
          <a:p>
            <a:pPr marL="0" indent="0">
              <a:buNone/>
            </a:pPr>
            <a:r>
              <a:rPr lang="en-GB" dirty="0"/>
              <a:t>	+ no derivative needed</a:t>
            </a:r>
          </a:p>
          <a:p>
            <a:pPr marL="0" indent="0">
              <a:buNone/>
            </a:pPr>
            <a:r>
              <a:rPr lang="en-GB" dirty="0"/>
              <a:t>	- complex implementation in flutter</a:t>
            </a:r>
          </a:p>
          <a:p>
            <a:pPr marL="0" indent="0">
              <a:buNone/>
            </a:pPr>
            <a:r>
              <a:rPr lang="en-GB" dirty="0"/>
              <a:t>	- execution time</a:t>
            </a:r>
          </a:p>
          <a:p>
            <a:r>
              <a:rPr lang="en-GB" dirty="0"/>
              <a:t>Deep Reinforcement learning</a:t>
            </a:r>
          </a:p>
          <a:p>
            <a:pPr marL="0" indent="0">
              <a:buNone/>
            </a:pPr>
            <a:r>
              <a:rPr lang="en-GB" dirty="0"/>
              <a:t>	+ handle more complex problem</a:t>
            </a:r>
          </a:p>
          <a:p>
            <a:pPr marL="0" indent="0">
              <a:buNone/>
            </a:pPr>
            <a:r>
              <a:rPr lang="en-GB" dirty="0"/>
              <a:t>	- train model</a:t>
            </a:r>
          </a:p>
          <a:p>
            <a:pPr marL="0" indent="0">
              <a:buNone/>
            </a:pPr>
            <a:r>
              <a:rPr lang="en-GB" dirty="0"/>
              <a:t>	(- overkill)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A76133-2D0B-B56B-9F6A-14040DDBE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49E4CF9-F57D-17EA-153A-690890546D1B}"/>
              </a:ext>
            </a:extLst>
          </p:cNvPr>
          <p:cNvSpPr txBox="1"/>
          <p:nvPr/>
        </p:nvSpPr>
        <p:spPr>
          <a:xfrm>
            <a:off x="7107382" y="1796695"/>
            <a:ext cx="50014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Gerber, F. </a:t>
            </a:r>
            <a:r>
              <a:rPr lang="de-CH" i="1" dirty="0" err="1"/>
              <a:t>optimparallel</a:t>
            </a:r>
            <a:r>
              <a:rPr lang="de-CH" i="1" dirty="0"/>
              <a:t> - A parallel </a:t>
            </a:r>
            <a:r>
              <a:rPr lang="de-CH" i="1" dirty="0" err="1"/>
              <a:t>version</a:t>
            </a:r>
            <a:r>
              <a:rPr lang="de-CH" i="1" dirty="0"/>
              <a:t> of </a:t>
            </a:r>
            <a:r>
              <a:rPr lang="de-CH" i="1" dirty="0" err="1"/>
              <a:t>scipy.optimize.minimize</a:t>
            </a:r>
            <a:r>
              <a:rPr lang="de-CH" i="1" dirty="0"/>
              <a:t>(</a:t>
            </a:r>
            <a:r>
              <a:rPr lang="de-CH" i="1" dirty="0" err="1"/>
              <a:t>method</a:t>
            </a:r>
            <a:r>
              <a:rPr lang="de-CH" i="1" dirty="0"/>
              <a:t>='L-BFGS-B')</a:t>
            </a:r>
            <a:r>
              <a:rPr lang="de-CH" dirty="0"/>
              <a:t>,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Gerber, F., and </a:t>
            </a:r>
            <a:r>
              <a:rPr lang="en-US" dirty="0" err="1"/>
              <a:t>Furrer</a:t>
            </a:r>
            <a:r>
              <a:rPr lang="en-US" dirty="0"/>
              <a:t>, R. </a:t>
            </a:r>
            <a:r>
              <a:rPr lang="en-US" i="1" dirty="0" err="1"/>
              <a:t>optimParallel</a:t>
            </a:r>
            <a:r>
              <a:rPr lang="en-US" i="1" dirty="0"/>
              <a:t>: An R package providing a parallel version of the L-BFGS-B optimization method.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29872-53E6-B719-AEB5-FC6817599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Compare Models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0E081C-A55C-1D70-C711-E9EA353A1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219" y="1396402"/>
            <a:ext cx="9481562" cy="4766707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16E2E-FAF3-E5DD-75CF-F82710BD2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33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F8A8D6-9434-FDF6-3420-3016029CF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6" name="Grafik 5" descr="Ein Bild, das Schrift, Grafiken, Grafikdesign, Design enthält.&#10;&#10;Automatisch generierte Beschreibung">
            <a:extLst>
              <a:ext uri="{FF2B5EF4-FFF2-40B4-BE49-F238E27FC236}">
                <a16:creationId xmlns:a16="http://schemas.microsoft.com/office/drawing/2014/main" id="{145BD86A-25B9-BD07-EA0E-FC8B3BDCB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985" y="228600"/>
            <a:ext cx="5732029" cy="2149511"/>
          </a:xfrm>
          <a:prstGeom prst="rect">
            <a:avLst/>
          </a:prstGeom>
        </p:spPr>
      </p:pic>
      <p:pic>
        <p:nvPicPr>
          <p:cNvPr id="8" name="Grafik 7" descr="Ein Bild, das Handy, Gerät, Screenshot, Multimedia enthält.&#10;&#10;Automatisch generierte Beschreibung">
            <a:extLst>
              <a:ext uri="{FF2B5EF4-FFF2-40B4-BE49-F238E27FC236}">
                <a16:creationId xmlns:a16="http://schemas.microsoft.com/office/drawing/2014/main" id="{18C595A8-0746-B52F-988F-BA10573C6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7" y="1752599"/>
            <a:ext cx="4177299" cy="4405745"/>
          </a:xfrm>
          <a:prstGeom prst="rect">
            <a:avLst/>
          </a:prstGeom>
        </p:spPr>
      </p:pic>
      <p:pic>
        <p:nvPicPr>
          <p:cNvPr id="10" name="Grafik 9" descr="Ein Bild, das Menschliches Gesicht, Handy, Person, Gerät enthält.&#10;&#10;Automatisch generierte Beschreibung">
            <a:extLst>
              <a:ext uri="{FF2B5EF4-FFF2-40B4-BE49-F238E27FC236}">
                <a16:creationId xmlns:a16="http://schemas.microsoft.com/office/drawing/2014/main" id="{93F3D734-1BDC-C48C-759D-6F68C524C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59" y="2067790"/>
            <a:ext cx="5625542" cy="3775364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B9EA3DA6-BD8F-6568-DF1A-5601CD6E8284}"/>
              </a:ext>
            </a:extLst>
          </p:cNvPr>
          <p:cNvSpPr/>
          <p:nvPr/>
        </p:nvSpPr>
        <p:spPr>
          <a:xfrm>
            <a:off x="8568813" y="4390103"/>
            <a:ext cx="86032" cy="89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FAB9DB-BC3C-3FF9-AA15-8B4D32B1A9DF}"/>
              </a:ext>
            </a:extLst>
          </p:cNvPr>
          <p:cNvSpPr/>
          <p:nvPr/>
        </p:nvSpPr>
        <p:spPr>
          <a:xfrm>
            <a:off x="8996516" y="4417142"/>
            <a:ext cx="45719" cy="78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05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1956C-9F2D-4EAA-0E5E-79B952F7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Demo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593D82-8E05-0C3B-C900-85903519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95" y="2567716"/>
            <a:ext cx="2153210" cy="172256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EF7643-4350-A6C5-8567-DE0FF873F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84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AAF82-6B1A-2246-189D-317BC5F8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Outlook and 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E11E5-FAA2-51EF-3D35-74125B2F2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Line fitting from different perspectives</a:t>
            </a:r>
          </a:p>
          <a:p>
            <a:r>
              <a:rPr lang="en-GB" dirty="0"/>
              <a:t>Change breasts individually</a:t>
            </a:r>
          </a:p>
          <a:p>
            <a:r>
              <a:rPr lang="en-GB" dirty="0"/>
              <a:t>Offline version</a:t>
            </a:r>
          </a:p>
          <a:p>
            <a:r>
              <a:rPr lang="en-GB" dirty="0" err="1"/>
              <a:t>Arbrea</a:t>
            </a:r>
            <a:r>
              <a:rPr lang="en-GB" dirty="0"/>
              <a:t> Face implementation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5D5FF9-267D-D596-E2F3-BD5A4ACE8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6" name="Grafik 5" descr="Ein Bild, das Herz enthält.&#10;&#10;Automatisch generierte Beschreibung">
            <a:extLst>
              <a:ext uri="{FF2B5EF4-FFF2-40B4-BE49-F238E27FC236}">
                <a16:creationId xmlns:a16="http://schemas.microsoft.com/office/drawing/2014/main" id="{6DA737FB-EAF4-8D11-37AF-4CF4A81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8" b="11074"/>
          <a:stretch/>
        </p:blipFill>
        <p:spPr>
          <a:xfrm>
            <a:off x="7218217" y="524369"/>
            <a:ext cx="4082623" cy="30262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26A209-1134-19AA-5E37-DA7EA6CA7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7" t="5294" r="3931" b="3501"/>
          <a:stretch/>
        </p:blipFill>
        <p:spPr>
          <a:xfrm>
            <a:off x="5384947" y="2585841"/>
            <a:ext cx="3606653" cy="364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E6EACB-998D-7B6E-A962-5FD2E117D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22</a:t>
            </a:fld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FF16A8-C108-C466-2F8F-485CF7F7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9" y="181534"/>
            <a:ext cx="4748499" cy="26633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87424F-A5CB-5720-8D14-5D3CA0C2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01" y="3429000"/>
            <a:ext cx="4714748" cy="265694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3001C13-2595-1A24-3BCD-8D6E1CDE0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301" y="187917"/>
            <a:ext cx="4736434" cy="265694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190C0A8-56E8-6861-5044-9687D92D13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19167" r="25325" b="18491"/>
          <a:stretch/>
        </p:blipFill>
        <p:spPr>
          <a:xfrm>
            <a:off x="8286244" y="772053"/>
            <a:ext cx="1362664" cy="172717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8C1FC90-7676-F524-AF94-489FD4385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99" y="3422616"/>
            <a:ext cx="4736564" cy="2663331"/>
          </a:xfrm>
          <a:prstGeom prst="rect">
            <a:avLst/>
          </a:prstGeom>
        </p:spPr>
      </p:pic>
      <p:pic>
        <p:nvPicPr>
          <p:cNvPr id="20" name="Grafik 19" descr="Ein Bild, das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71A18B62-AD9F-5175-7411-64653AA8B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13" y="3948913"/>
            <a:ext cx="1396336" cy="19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57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601E2-78A6-0537-46D3-D845E624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slides for answering questions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6F2187-25B4-14BC-322A-98FB1459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AD819F-5403-28D0-84DA-1E3B10090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240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9C1572-7628-4C0D-361D-B7C9CE43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Distances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934095F-646F-CE5B-20BB-EA62376AB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2151" y="1825625"/>
            <a:ext cx="9387698" cy="435133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90638B-0C7B-8DCD-8A61-7D27D7FF2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78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00AEB-482B-83EF-0F9E-29203E0B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BAA89A-E6A8-4A9F-3849-F9635C58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6" y="1690688"/>
            <a:ext cx="1276536" cy="12765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666D353-B27B-E80D-848B-6947A4BC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40" y="1738456"/>
            <a:ext cx="1595670" cy="1276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18399A-D0BD-14E6-16FD-8F3949FF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4" y="1690688"/>
            <a:ext cx="1276536" cy="12765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32E576C-4033-A475-35C0-A5C37B70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403" y="2006880"/>
            <a:ext cx="563632" cy="644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E99F1BD-8A83-0086-D633-D684346A6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379" y="2006880"/>
            <a:ext cx="563632" cy="64415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996F126-1499-F429-3BA6-1CB3D5D9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420" y="1719543"/>
            <a:ext cx="1276536" cy="12765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E181DDE-0FD9-7854-975B-964E3D92E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849" y="2035735"/>
            <a:ext cx="563632" cy="64415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2883043-8366-395A-B6F6-CE98A0246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644" y="4576765"/>
            <a:ext cx="770966" cy="77096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B725AC0-F06D-D248-F303-2F661A703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700" y="3386512"/>
            <a:ext cx="770965" cy="77096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190A70E-057D-7CB1-905A-CEA327A02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42213">
            <a:off x="8562528" y="2776353"/>
            <a:ext cx="645582" cy="73780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945A563-239F-BE35-CA67-BD12B704E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20522">
            <a:off x="8985353" y="3519610"/>
            <a:ext cx="645582" cy="7378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CE5C597-450C-26E9-0FDB-FB4BD542F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570" y="4132081"/>
            <a:ext cx="563632" cy="64415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00BAE0C-436C-14BF-086F-0B493CA70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6042" y="3823731"/>
            <a:ext cx="1714500" cy="1524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24839E-BA3B-2E72-092B-746217981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385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57249588-6BCC-18D4-3B2A-1E8D9F75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06" y="269779"/>
            <a:ext cx="8551987" cy="5781967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49B43A9-6006-999D-BBF6-D3481E518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592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778D3-BF5B-C135-FB5A-A263D83E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Torso Deformation</a:t>
            </a:r>
          </a:p>
        </p:txBody>
      </p:sp>
      <p:pic>
        <p:nvPicPr>
          <p:cNvPr id="5" name="Inhaltsplatzhalter 4" descr="Ein Bild, das Magen, Brust enthält.&#10;&#10;Automatisch generierte Beschreibung">
            <a:extLst>
              <a:ext uri="{FF2B5EF4-FFF2-40B4-BE49-F238E27FC236}">
                <a16:creationId xmlns:a16="http://schemas.microsoft.com/office/drawing/2014/main" id="{D5511D96-0139-02C6-37DA-03F5D2941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7" y="2133934"/>
            <a:ext cx="2796812" cy="3565845"/>
          </a:xfrm>
        </p:spPr>
      </p:pic>
      <p:pic>
        <p:nvPicPr>
          <p:cNvPr id="7" name="Grafik 6" descr="Ein Bild, das Brust, Magen, Hals enthält.&#10;&#10;Automatisch generierte Beschreibung">
            <a:extLst>
              <a:ext uri="{FF2B5EF4-FFF2-40B4-BE49-F238E27FC236}">
                <a16:creationId xmlns:a16="http://schemas.microsoft.com/office/drawing/2014/main" id="{6D627C40-C249-51DA-6C50-20F10CA85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31" y="2133934"/>
            <a:ext cx="2796812" cy="3565845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F97B53-23B4-8B8C-DE9D-FEBF4450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561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34BCD1-04E8-4619-5BDC-270B26577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8735" y="234726"/>
            <a:ext cx="5414529" cy="5434122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686A14-395E-4B8C-F11A-51942AB9C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534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45ED3-0DB4-8AC1-7607-43B21FB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vs Iterations</a:t>
            </a:r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6F4EAF8B-BD7B-CAE9-D061-9EA8B1F6B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20" y="1426190"/>
            <a:ext cx="6198359" cy="464876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090088-52BC-4E07-059C-5D86DB208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76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C38E3-AD51-EFCF-A1CC-A563B4CA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pic>
        <p:nvPicPr>
          <p:cNvPr id="8" name="Grafik 7" descr="Ein Bild, das Grafiken, Screenshot, Grafikdesign, Design enthält.&#10;&#10;Automatisch generierte Beschreibung">
            <a:extLst>
              <a:ext uri="{FF2B5EF4-FFF2-40B4-BE49-F238E27FC236}">
                <a16:creationId xmlns:a16="http://schemas.microsoft.com/office/drawing/2014/main" id="{AEF4A8EB-8C3E-CC0E-F1AD-592304A8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02" y="4909867"/>
            <a:ext cx="3213244" cy="91710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2E06E55-5A35-265B-6642-605567CA2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3</a:t>
            </a:fld>
            <a:endParaRPr lang="en-GB" dirty="0"/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2420BF-F3C7-198A-44DD-0CF0934C1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450196" cy="2966797"/>
          </a:xfrm>
          <a:prstGeom prst="rect">
            <a:avLst/>
          </a:prstGeom>
        </p:spPr>
      </p:pic>
      <p:pic>
        <p:nvPicPr>
          <p:cNvPr id="16" name="Grafik 15" descr="Ein Bild, das Handy, Screenshot, Gerät, Design enthält.&#10;&#10;Automatisch generierte Beschreibung">
            <a:extLst>
              <a:ext uri="{FF2B5EF4-FFF2-40B4-BE49-F238E27FC236}">
                <a16:creationId xmlns:a16="http://schemas.microsoft.com/office/drawing/2014/main" id="{366A451A-996F-A68C-D74C-F16DC54B5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2911"/>
            <a:ext cx="1489148" cy="148914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68DF8AD-5A0E-5F5E-0502-E38DE2E2DE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t="20411" r="26415" b="29293"/>
          <a:stretch/>
        </p:blipFill>
        <p:spPr>
          <a:xfrm>
            <a:off x="6303819" y="974656"/>
            <a:ext cx="2860963" cy="3068971"/>
          </a:xfrm>
          <a:prstGeom prst="rect">
            <a:avLst/>
          </a:prstGeom>
        </p:spPr>
      </p:pic>
      <p:pic>
        <p:nvPicPr>
          <p:cNvPr id="19" name="Grafik 18" descr="Ein Bild, das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7011613-7482-50D5-3445-8C8D44025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37" y="2509141"/>
            <a:ext cx="2431472" cy="33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1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20BE7-6EC0-7A6C-BA1B-41930FE8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Newton vs L-BFGS-B</a:t>
            </a:r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B5D15C3A-7BB7-9A75-B1BE-2ACE3C7AB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354" y="1227612"/>
            <a:ext cx="6547291" cy="4910468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56439-7E76-7991-069B-F1CC364D3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7213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D8F9F2-0FC2-CDFC-BAFB-0C2D392F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vs Parallel L-BFGS-B</a:t>
            </a:r>
          </a:p>
        </p:txBody>
      </p:sp>
      <p:pic>
        <p:nvPicPr>
          <p:cNvPr id="5" name="Inhaltsplatzhalter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05B4D65-22BC-E2A7-39D3-B52C87E5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184" y="1205272"/>
            <a:ext cx="6617632" cy="4963224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972985-AD25-8D12-F20F-CD508E6E3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443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69269-3DCE-2315-A420-08C5F019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slides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B8CBA0-6291-5B74-8929-AC8DC6486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Photo of tablet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A4FF4D-CF3E-D19A-B1A5-6F7469EE6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5256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6ABB5-A5B3-87AD-E46C-FE0196C7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Acquisition and Processing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265BDEE-5F6C-67DB-17CE-2BC33093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54" y="3144657"/>
            <a:ext cx="830339" cy="948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0353A53-2B9E-CE87-27D8-5D893F020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446" y="3189460"/>
            <a:ext cx="791136" cy="9041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A4B1B7F-92B6-848A-FABD-A2AA01376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77" y="2216219"/>
            <a:ext cx="2850295" cy="285029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ED794E2-9A9C-8748-17AE-2CFFD5258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472" y="2533291"/>
            <a:ext cx="2770188" cy="22161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7F56BE9-F901-4D9A-E8C0-CA6353FFC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368" y="2101774"/>
            <a:ext cx="2964740" cy="29647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6D68503-C433-E48A-E624-A6091886887D}"/>
              </a:ext>
            </a:extLst>
          </p:cNvPr>
          <p:cNvSpPr/>
          <p:nvPr/>
        </p:nvSpPr>
        <p:spPr>
          <a:xfrm>
            <a:off x="373223" y="1995609"/>
            <a:ext cx="3155619" cy="32470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C35511-B899-BC77-02DE-74ED133A8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94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F71FB81-18BE-394F-3114-99FB90034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59" y="2464406"/>
            <a:ext cx="1524000" cy="152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5E1CC5B-D19F-3DE5-DE58-88F9EAAD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574" y="2489528"/>
            <a:ext cx="1839980" cy="147198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F72D91-D9B2-94E3-3A9A-BB8197DD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300" y="2561665"/>
            <a:ext cx="1325888" cy="132588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7041D01-7F84-45B7-8A22-1CCD742AA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60" y="2746553"/>
            <a:ext cx="830339" cy="9489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B3419D0-B2B6-6887-6617-72D0A0B77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652" y="2791356"/>
            <a:ext cx="791136" cy="90415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AF10545-CA9E-6FF0-DFDF-56F7DFDE7C1A}"/>
              </a:ext>
            </a:extLst>
          </p:cNvPr>
          <p:cNvSpPr/>
          <p:nvPr/>
        </p:nvSpPr>
        <p:spPr>
          <a:xfrm>
            <a:off x="4262967" y="1841240"/>
            <a:ext cx="2728772" cy="26809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F3F92B2-C4EB-2212-34AE-C0B342BEB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57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F71FB81-18BE-394F-3114-99FB90034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59" y="2464406"/>
            <a:ext cx="1524000" cy="152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5E1CC5B-D19F-3DE5-DE58-88F9EAAD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24" y="2489528"/>
            <a:ext cx="1839980" cy="147198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F72D91-D9B2-94E3-3A9A-BB8197DD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350" y="2561665"/>
            <a:ext cx="1325888" cy="132588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7041D01-7F84-45B7-8A22-1CCD742AA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060" y="2746553"/>
            <a:ext cx="830339" cy="9489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B3419D0-B2B6-6887-6617-72D0A0B77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702" y="2791356"/>
            <a:ext cx="791136" cy="90415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25892B3-95F4-6BF1-4734-EE717EF09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475338" y="2218078"/>
            <a:ext cx="492656" cy="49265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731EE7D-4626-E3F2-088D-8437F3E7C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553882" y="2218078"/>
            <a:ext cx="492656" cy="49265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6FEAE28-2E12-C435-CFC3-EDFDDFD72687}"/>
              </a:ext>
            </a:extLst>
          </p:cNvPr>
          <p:cNvSpPr/>
          <p:nvPr/>
        </p:nvSpPr>
        <p:spPr>
          <a:xfrm>
            <a:off x="8400184" y="1809345"/>
            <a:ext cx="2734744" cy="27561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71696E-6139-4CC3-1C84-382288638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758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95FAE-E7C0-1C3C-C922-90625C82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Model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C1542-D121-FCE6-8943-301A1AD76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9776" y="1375344"/>
            <a:ext cx="4632447" cy="437401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E29673-2CC4-E62C-C3D7-4F14B2627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378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96E0A7A-B8B3-0C7B-F620-A64E0140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1003161"/>
            <a:ext cx="1804560" cy="180456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843C5FF-675D-AD02-0CBC-F7A7A58A2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003" y="1020474"/>
            <a:ext cx="2171993" cy="173759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EC320B9-3D1C-6658-BFD7-F53D54C10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333" y="1003161"/>
            <a:ext cx="1381445" cy="15776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3FFFE6-19C7-080D-F589-2516BFD02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762" y="1451307"/>
            <a:ext cx="830339" cy="9489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BD0A786-F086-BF1B-5449-E775DB94E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6865" y="1362441"/>
            <a:ext cx="830339" cy="94895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22E5B5-D061-48EA-DA0D-AD644B8001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5300" y="3857123"/>
            <a:ext cx="1804560" cy="18045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0BAC9F3-E8CA-A736-386B-F7ED9CF3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003" y="3874436"/>
            <a:ext cx="2171993" cy="173759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467FC6-E6C1-CF03-791D-9B7DD7175C5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8333" y="3857123"/>
            <a:ext cx="1381445" cy="15776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1B3C60A-4F75-685D-4414-16B6CE341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4762" y="4189223"/>
            <a:ext cx="830339" cy="94896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53C2312-E3B1-AB28-BE30-2AAF83DF4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995" y="4171444"/>
            <a:ext cx="830339" cy="94896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44D8FE7-9223-3A58-4A43-492A2FC0786D}"/>
              </a:ext>
            </a:extLst>
          </p:cNvPr>
          <p:cNvSpPr txBox="1"/>
          <p:nvPr/>
        </p:nvSpPr>
        <p:spPr>
          <a:xfrm>
            <a:off x="1813275" y="2899833"/>
            <a:ext cx="17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Vector length: 10062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658F822-2102-9289-E30B-208A4618D0C3}"/>
              </a:ext>
            </a:extLst>
          </p:cNvPr>
          <p:cNvSpPr txBox="1"/>
          <p:nvPr/>
        </p:nvSpPr>
        <p:spPr>
          <a:xfrm>
            <a:off x="1813275" y="5700950"/>
            <a:ext cx="17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Vector length: 10062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ECF551-17F3-C4E4-F448-6DC7089B5F1E}"/>
              </a:ext>
            </a:extLst>
          </p:cNvPr>
          <p:cNvSpPr txBox="1"/>
          <p:nvPr/>
        </p:nvSpPr>
        <p:spPr>
          <a:xfrm>
            <a:off x="8622139" y="5612030"/>
            <a:ext cx="1434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Vector length: 30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FBAD6A-334F-86EF-CEC6-09CA12AB0B3A}"/>
              </a:ext>
            </a:extLst>
          </p:cNvPr>
          <p:cNvSpPr txBox="1"/>
          <p:nvPr/>
        </p:nvSpPr>
        <p:spPr>
          <a:xfrm>
            <a:off x="8531169" y="2899833"/>
            <a:ext cx="1434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Vector length: 30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F61AE37-6492-9E0D-0DD0-49E45092B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49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66885F1-77A4-5D07-E9B0-90638E3F5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32" y="2455663"/>
            <a:ext cx="1276536" cy="12765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9F3B27-D189-F55F-4DEC-7C43AA2A8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459" y="2395152"/>
            <a:ext cx="1276536" cy="12765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F89D7C6-7310-EFAD-312D-AF92333D8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005" y="2395152"/>
            <a:ext cx="1276536" cy="12765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6F48B5C-CCB0-83E4-B966-D251B6A952AE}"/>
              </a:ext>
            </a:extLst>
          </p:cNvPr>
          <p:cNvSpPr txBox="1"/>
          <p:nvPr/>
        </p:nvSpPr>
        <p:spPr>
          <a:xfrm>
            <a:off x="1976347" y="3845859"/>
            <a:ext cx="61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D0A815B-C014-2FC9-FA3B-8EFD7B2B0EA6}"/>
              </a:ext>
            </a:extLst>
          </p:cNvPr>
          <p:cNvSpPr txBox="1"/>
          <p:nvPr/>
        </p:nvSpPr>
        <p:spPr>
          <a:xfrm>
            <a:off x="5668863" y="3848990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Modify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C14812B-4FD9-8847-25F2-611EFFF7AA5D}"/>
              </a:ext>
            </a:extLst>
          </p:cNvPr>
          <p:cNvSpPr txBox="1"/>
          <p:nvPr/>
        </p:nvSpPr>
        <p:spPr>
          <a:xfrm>
            <a:off x="9386643" y="3845859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96C7F8-98FB-06B5-1BD7-5B281AE4C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24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8259E6-006A-E051-C7B2-92314944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6" y="256755"/>
            <a:ext cx="8503304" cy="4274903"/>
          </a:xfrm>
          <a:prstGeom prst="rect">
            <a:avLst/>
          </a:prstGeom>
        </p:spPr>
      </p:pic>
      <p:pic>
        <p:nvPicPr>
          <p:cNvPr id="7" name="Grafik 6" descr="Ein Bild, das Screenshot, Kleidung, Person enthält.&#10;&#10;Automatisch generierte Beschreibung">
            <a:extLst>
              <a:ext uri="{FF2B5EF4-FFF2-40B4-BE49-F238E27FC236}">
                <a16:creationId xmlns:a16="http://schemas.microsoft.com/office/drawing/2014/main" id="{3B0F9D31-9CE9-15C3-81FA-D5DD50612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42" y="1291177"/>
            <a:ext cx="8938344" cy="463897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AE39F2B-CF14-1238-C635-61AEB891A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93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6D4819-402A-4CB3-4CBC-DF0D44718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6</a:t>
            </a:fld>
            <a:endParaRPr lang="en-GB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7AADE27-1572-F9F8-1EF4-BCBDDEF6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54" y="3144657"/>
            <a:ext cx="830339" cy="948959"/>
          </a:xfrm>
          <a:prstGeom prst="rect">
            <a:avLst/>
          </a:prstGeom>
        </p:spPr>
      </p:pic>
      <p:pic>
        <p:nvPicPr>
          <p:cNvPr id="18" name="Grafik 17" descr="Ein Bild, das Person, Brust, Magen, Hals enthält.&#10;&#10;Automatisch generierte Beschreibung">
            <a:extLst>
              <a:ext uri="{FF2B5EF4-FFF2-40B4-BE49-F238E27FC236}">
                <a16:creationId xmlns:a16="http://schemas.microsoft.com/office/drawing/2014/main" id="{235EE946-B8BA-8310-75D2-339A0F011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18" y="1562109"/>
            <a:ext cx="2067252" cy="3675115"/>
          </a:xfrm>
          <a:prstGeom prst="rect">
            <a:avLst/>
          </a:prstGeom>
        </p:spPr>
      </p:pic>
      <p:pic>
        <p:nvPicPr>
          <p:cNvPr id="20" name="Grafik 19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BD9E0249-D0CA-6169-BEB5-BE094DF9A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563" y="2536241"/>
            <a:ext cx="2920208" cy="206907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8F82E0D-8325-3A15-9AFB-133C4423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446" y="3189460"/>
            <a:ext cx="791136" cy="90415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B255E41-7827-C915-0190-EAAB27AA7D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5529" t="4932" r="13550" b="7933"/>
          <a:stretch/>
        </p:blipFill>
        <p:spPr>
          <a:xfrm>
            <a:off x="8469257" y="1562109"/>
            <a:ext cx="3285367" cy="381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6602A-8BFF-55D9-A7E0-1F023618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8E72A-A08C-31D0-353C-F14B4F0A5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Adapted Flutter Cube Package</a:t>
            </a:r>
          </a:p>
          <a:p>
            <a:r>
              <a:rPr lang="en-GB" dirty="0"/>
              <a:t>Standard Graphics Pipeline</a:t>
            </a:r>
          </a:p>
          <a:p>
            <a:r>
              <a:rPr lang="en-GB" dirty="0"/>
              <a:t>Wavefront </a:t>
            </a:r>
            <a:r>
              <a:rPr lang="en-GB" dirty="0" err="1"/>
              <a:t>obj</a:t>
            </a:r>
            <a:r>
              <a:rPr lang="en-GB" dirty="0"/>
              <a:t> files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94171F-2403-02D9-729F-6D279E538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74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4A1D-DD63-38E2-BA1A-7B982BF0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Modification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3AEFBF-5152-97E0-00FD-57D72A0CD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45" y="2798093"/>
            <a:ext cx="1643745" cy="16437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B4BDB2-570F-D3A0-E667-FEC9436A9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11" y="2994955"/>
            <a:ext cx="1262723" cy="126272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3127A42-E745-17D7-0285-0CD3EB3A50DE}"/>
              </a:ext>
            </a:extLst>
          </p:cNvPr>
          <p:cNvSpPr txBox="1"/>
          <p:nvPr/>
        </p:nvSpPr>
        <p:spPr>
          <a:xfrm>
            <a:off x="3433832" y="494889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PCA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2B84F3-71C6-0579-9723-47BC1CCD7EB1}"/>
              </a:ext>
            </a:extLst>
          </p:cNvPr>
          <p:cNvSpPr txBox="1"/>
          <p:nvPr/>
        </p:nvSpPr>
        <p:spPr>
          <a:xfrm>
            <a:off x="7176760" y="4955241"/>
            <a:ext cx="14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Correction UI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28C686-66C1-410B-6A11-52AB42E90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005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B0749-DCD4-CC74-2278-8ED0164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F5D05F-FB8C-7098-0BA6-CC0EC77DE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APPLICATIONS OF 3D PCA METHOD FOR EXTRACTION OF MEAN SHAPE AND GEOMETRICAL FEATURES OF BIOLOGICAL OBJECTS SET </a:t>
            </a:r>
          </a:p>
          <a:p>
            <a:pPr marL="0" indent="0">
              <a:buNone/>
            </a:pPr>
            <a:r>
              <a:rPr lang="en-US" sz="2000" dirty="0"/>
              <a:t>    by </a:t>
            </a:r>
            <a:r>
              <a:rPr lang="pl-PL" sz="2000" dirty="0"/>
              <a:t>M. R</a:t>
            </a:r>
            <a:r>
              <a:rPr lang="de-CH" sz="2000" dirty="0" err="1"/>
              <a:t>ychlik</a:t>
            </a:r>
            <a:r>
              <a:rPr lang="pl-PL" sz="2000" dirty="0"/>
              <a:t>, W. S</a:t>
            </a:r>
            <a:r>
              <a:rPr lang="de-CH" sz="2000" dirty="0" err="1"/>
              <a:t>tankiewicz</a:t>
            </a:r>
            <a:r>
              <a:rPr lang="pl-PL" sz="2000" dirty="0"/>
              <a:t> and M. </a:t>
            </a:r>
            <a:r>
              <a:rPr lang="de-CH" sz="2000" dirty="0" err="1"/>
              <a:t>Morzynski</a:t>
            </a:r>
            <a:endParaRPr lang="de-CH" sz="2000" dirty="0"/>
          </a:p>
          <a:p>
            <a:pPr marL="0" indent="0">
              <a:buNone/>
            </a:pPr>
            <a:endParaRPr lang="de-CH" sz="2000" dirty="0"/>
          </a:p>
          <a:p>
            <a:r>
              <a:rPr lang="en-GB" sz="2000" dirty="0" err="1"/>
              <a:t>Arbrea’s</a:t>
            </a:r>
            <a:r>
              <a:rPr lang="en-GB" sz="2000" dirty="0"/>
              <a:t> Solution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F5A31C-34E2-608E-3131-2611BF8B4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78C515-9231-4A64-A7D9-20236A57F62F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F50E34-2589-0985-16FA-70521A66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267" y="2230467"/>
            <a:ext cx="3132227" cy="1105160"/>
          </a:xfrm>
          <a:prstGeom prst="rect">
            <a:avLst/>
          </a:prstGeom>
        </p:spPr>
      </p:pic>
      <p:pic>
        <p:nvPicPr>
          <p:cNvPr id="9" name="Grafik 8" descr="Ein Bild, das Handy, Gerät, Screenshot, Multimedia enthält.&#10;&#10;Automatisch generierte Beschreibung">
            <a:extLst>
              <a:ext uri="{FF2B5EF4-FFF2-40B4-BE49-F238E27FC236}">
                <a16:creationId xmlns:a16="http://schemas.microsoft.com/office/drawing/2014/main" id="{E40F509E-0EC3-4259-316F-ECB355DE7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81" y="2797661"/>
            <a:ext cx="3332019" cy="35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4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A4DB43774112B41802F79D398496BC4" ma:contentTypeVersion="5" ma:contentTypeDescription="Ein neues Dokument erstellen." ma:contentTypeScope="" ma:versionID="a809bd6dd9ffc1a05d132273fe2b5926">
  <xsd:schema xmlns:xsd="http://www.w3.org/2001/XMLSchema" xmlns:xs="http://www.w3.org/2001/XMLSchema" xmlns:p="http://schemas.microsoft.com/office/2006/metadata/properties" xmlns:ns3="b9cd7c12-3040-4d57-8727-5fa8a4942f92" xmlns:ns4="80803a82-dd5d-404d-b864-b482266b4a00" targetNamespace="http://schemas.microsoft.com/office/2006/metadata/properties" ma:root="true" ma:fieldsID="20f79a9356d3956cbadf2136769fa3cb" ns3:_="" ns4:_="">
    <xsd:import namespace="b9cd7c12-3040-4d57-8727-5fa8a4942f92"/>
    <xsd:import namespace="80803a82-dd5d-404d-b864-b482266b4a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d7c12-3040-4d57-8727-5fa8a4942f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803a82-dd5d-404d-b864-b482266b4a0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29206D-49A0-483C-86B7-6D0EB9661733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b9cd7c12-3040-4d57-8727-5fa8a4942f92"/>
    <ds:schemaRef ds:uri="http://schemas.microsoft.com/office/infopath/2007/PartnerControls"/>
    <ds:schemaRef ds:uri="80803a82-dd5d-404d-b864-b482266b4a00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42E2677-2F5A-4350-89D8-583B5DF2F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cd7c12-3040-4d57-8727-5fa8a4942f92"/>
    <ds:schemaRef ds:uri="80803a82-dd5d-404d-b864-b482266b4a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08AB8D-61B0-4A9B-A463-B6076FBBF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1249</Words>
  <Application>Microsoft Office PowerPoint</Application>
  <PresentationFormat>Breitbild</PresentationFormat>
  <Paragraphs>175</Paragraphs>
  <Slides>37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</vt:lpstr>
      <vt:lpstr>Cross-platform Real-time Visualization and Editing Interface of Breast 3D meshes</vt:lpstr>
      <vt:lpstr>PowerPoint-Präsentation</vt:lpstr>
      <vt:lpstr>Challenges</vt:lpstr>
      <vt:lpstr>PowerPoint-Präsentation</vt:lpstr>
      <vt:lpstr>PowerPoint-Präsentation</vt:lpstr>
      <vt:lpstr>PowerPoint-Präsentation</vt:lpstr>
      <vt:lpstr>Displaying Model</vt:lpstr>
      <vt:lpstr>Model Modification</vt:lpstr>
      <vt:lpstr>PCA</vt:lpstr>
      <vt:lpstr>Important PCA Parameters</vt:lpstr>
      <vt:lpstr>PowerPoint-Präsentation</vt:lpstr>
      <vt:lpstr>Correction UI</vt:lpstr>
      <vt:lpstr>PowerPoint-Präsentation</vt:lpstr>
      <vt:lpstr>Simplifications</vt:lpstr>
      <vt:lpstr>Back Projection</vt:lpstr>
      <vt:lpstr>Back Projection</vt:lpstr>
      <vt:lpstr>Iterative Minimization</vt:lpstr>
      <vt:lpstr>Alternative Methods</vt:lpstr>
      <vt:lpstr>Compare Models</vt:lpstr>
      <vt:lpstr>Live Demo</vt:lpstr>
      <vt:lpstr>Outlook and Future Work</vt:lpstr>
      <vt:lpstr>PowerPoint-Präsentation</vt:lpstr>
      <vt:lpstr>Additional slides for answering questions</vt:lpstr>
      <vt:lpstr>Calculating Distances</vt:lpstr>
      <vt:lpstr>Pipeline</vt:lpstr>
      <vt:lpstr>PowerPoint-Präsentation</vt:lpstr>
      <vt:lpstr>Torso Deformation</vt:lpstr>
      <vt:lpstr>PowerPoint-Präsentation</vt:lpstr>
      <vt:lpstr>Loss vs Iterations</vt:lpstr>
      <vt:lpstr>Newton vs L-BFGS-B</vt:lpstr>
      <vt:lpstr>Serial vs Parallel L-BFGS-B</vt:lpstr>
      <vt:lpstr>Add slides</vt:lpstr>
      <vt:lpstr>Data Acquisition and Processing</vt:lpstr>
      <vt:lpstr>PowerPoint-Präsentation</vt:lpstr>
      <vt:lpstr>PowerPoint-Präsentation</vt:lpstr>
      <vt:lpstr>3D Model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Real-time Visualization and Editing Interface of Breast 3D meshes</dc:title>
  <dc:creator>Sichi  Luca</dc:creator>
  <cp:lastModifiedBy>Sichi  Luca</cp:lastModifiedBy>
  <cp:revision>10</cp:revision>
  <dcterms:created xsi:type="dcterms:W3CDTF">2023-06-02T12:06:35Z</dcterms:created>
  <dcterms:modified xsi:type="dcterms:W3CDTF">2023-06-25T11:24:19Z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0x0101004A4DB43774112B41802F79D398496BC4</vt:lpwstr>
  </property>
</Properties>
</file>